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303" r:id="rId3"/>
    <p:sldId id="300" r:id="rId4"/>
    <p:sldId id="301" r:id="rId5"/>
    <p:sldId id="302" r:id="rId6"/>
    <p:sldId id="304" r:id="rId7"/>
    <p:sldId id="305" r:id="rId8"/>
    <p:sldId id="306" r:id="rId9"/>
    <p:sldId id="307" r:id="rId10"/>
    <p:sldId id="309" r:id="rId11"/>
    <p:sldId id="310" r:id="rId12"/>
    <p:sldId id="311" r:id="rId13"/>
    <p:sldId id="308" r:id="rId14"/>
    <p:sldId id="312" r:id="rId15"/>
    <p:sldId id="299" r:id="rId16"/>
  </p:sldIdLst>
  <p:sldSz cx="12192000" cy="6858000"/>
  <p:notesSz cx="6858000" cy="9144000"/>
  <p:embeddedFontLs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D2E6EC-73C7-4FAA-A499-6F9A972586D2}">
  <a:tblStyle styleId="{9AD2E6EC-73C7-4FAA-A499-6F9A972586D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8BEC3D-192D-4410-AFE4-A47431A56366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9"/>
          </a:solidFill>
        </a:fill>
      </a:tcStyle>
    </a:wholeTbl>
    <a:band1H>
      <a:tcTxStyle/>
      <a:tcStyle>
        <a:tcBdr/>
        <a:fill>
          <a:solidFill>
            <a:srgbClr val="CACC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C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E280F9-2CBE-4A50-B7A6-BF9274ECF708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81ED3F-B724-4612-878E-4B75BA565689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D"/>
          </a:solidFill>
        </a:fill>
      </a:tcStyle>
    </a:wholeTbl>
    <a:band1H>
      <a:tcTxStyle/>
      <a:tcStyle>
        <a:tcBdr/>
        <a:fill>
          <a:solidFill>
            <a:srgbClr val="CACFD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8919258"/>
            <a:ext cx="6858000" cy="257399"/>
          </a:xfrm>
          <a:prstGeom prst="rect">
            <a:avLst/>
          </a:prstGeom>
          <a:solidFill>
            <a:srgbClr val="1435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LULEÅ UNIVERSITY OF TECHNOLOGY</a:t>
            </a:r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282500"/>
            <a:ext cx="6858000" cy="2199886"/>
          </a:xfrm>
          <a:prstGeom prst="rect">
            <a:avLst/>
          </a:prstGeom>
          <a:solidFill>
            <a:srgbClr val="E6ED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≈</a:t>
            </a:r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2"/>
          </p:nvPr>
        </p:nvSpPr>
        <p:spPr>
          <a:xfrm>
            <a:off x="0" y="-62049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AA5B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5291117" y="8929925"/>
            <a:ext cx="1092221" cy="2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587A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3"/>
          </p:nvPr>
        </p:nvSpPr>
        <p:spPr>
          <a:xfrm>
            <a:off x="1849210" y="458788"/>
            <a:ext cx="3159579" cy="1777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9637717"/>
            <a:ext cx="2971800" cy="2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587A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6384925" y="8918351"/>
            <a:ext cx="471488" cy="2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900" b="0" i="0" u="none" strike="noStrike" cap="none">
                <a:solidFill>
                  <a:srgbClr val="8AA5B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8AA5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 txBox="1">
            <a:spLocks noGrp="1"/>
          </p:cNvSpPr>
          <p:nvPr>
            <p:ph type="body" idx="1"/>
          </p:nvPr>
        </p:nvSpPr>
        <p:spPr>
          <a:xfrm>
            <a:off x="685006" y="2581928"/>
            <a:ext cx="5486400" cy="313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72F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72F5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72F5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72F5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72F5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" name="Google Shape;11;n"/>
          <p:cNvCxnSpPr/>
          <p:nvPr/>
        </p:nvCxnSpPr>
        <p:spPr>
          <a:xfrm>
            <a:off x="685006" y="5883725"/>
            <a:ext cx="5486400" cy="0"/>
          </a:xfrm>
          <a:prstGeom prst="straightConnector1">
            <a:avLst/>
          </a:prstGeom>
          <a:noFill/>
          <a:ln w="12700" cap="flat" cmpd="sng">
            <a:solidFill>
              <a:srgbClr val="89A5B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12;n" descr="Key outlin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85006" y="6018839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n"/>
          <p:cNvSpPr txBox="1"/>
          <p:nvPr/>
        </p:nvSpPr>
        <p:spPr>
          <a:xfrm>
            <a:off x="913492" y="5935142"/>
            <a:ext cx="52579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0" i="0" u="sng" strike="noStrike" cap="none">
                <a:solidFill>
                  <a:srgbClr val="032040"/>
                </a:solidFill>
                <a:latin typeface="Arial"/>
                <a:ea typeface="Arial"/>
                <a:cs typeface="Arial"/>
                <a:sym typeface="Arial"/>
              </a:rPr>
              <a:t>Notes and Key Takeaways</a:t>
            </a:r>
            <a:endParaRPr/>
          </a:p>
        </p:txBody>
      </p:sp>
      <p:sp>
        <p:nvSpPr>
          <p:cNvPr id="14" name="Google Shape;14;n"/>
          <p:cNvSpPr/>
          <p:nvPr/>
        </p:nvSpPr>
        <p:spPr>
          <a:xfrm>
            <a:off x="685006" y="6408959"/>
            <a:ext cx="2667794" cy="2276254"/>
          </a:xfrm>
          <a:prstGeom prst="rect">
            <a:avLst/>
          </a:prstGeom>
          <a:solidFill>
            <a:srgbClr val="CFDBE4">
              <a:alpha val="3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n"/>
          <p:cNvSpPr/>
          <p:nvPr/>
        </p:nvSpPr>
        <p:spPr>
          <a:xfrm>
            <a:off x="3503611" y="6408959"/>
            <a:ext cx="2667794" cy="2276254"/>
          </a:xfrm>
          <a:prstGeom prst="rect">
            <a:avLst/>
          </a:prstGeom>
          <a:solidFill>
            <a:srgbClr val="CFDBE4">
              <a:alpha val="3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85006" y="2581928"/>
            <a:ext cx="5486400" cy="31330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49438" y="458788"/>
            <a:ext cx="3159125" cy="177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9438" y="458788"/>
            <a:ext cx="3159125" cy="1778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900" b="0" i="0" u="none" strike="noStrike" cap="none" smtClean="0">
                <a:solidFill>
                  <a:srgbClr val="8AA5BE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sv-SE" sz="900" b="0" i="0" u="none" strike="noStrike" cap="none">
              <a:solidFill>
                <a:srgbClr val="8AA5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65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4:notes"/>
          <p:cNvSpPr txBox="1">
            <a:spLocks noGrp="1"/>
          </p:cNvSpPr>
          <p:nvPr>
            <p:ph type="body" idx="1"/>
          </p:nvPr>
        </p:nvSpPr>
        <p:spPr>
          <a:xfrm>
            <a:off x="685006" y="2581928"/>
            <a:ext cx="5486400" cy="31330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49438" y="458788"/>
            <a:ext cx="3159125" cy="177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ubrikbild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/>
          <p:nvPr/>
        </p:nvSpPr>
        <p:spPr>
          <a:xfrm>
            <a:off x="0" y="0"/>
            <a:ext cx="719763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04347" y="0"/>
            <a:ext cx="62913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2158738" y="1498862"/>
            <a:ext cx="7598004" cy="3007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2600746" y="1791620"/>
            <a:ext cx="6836022" cy="115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2598993" y="3250091"/>
            <a:ext cx="6836022" cy="90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A5BD"/>
              </a:buClr>
              <a:buSzPts val="2400"/>
              <a:buNone/>
              <a:defRPr sz="2400">
                <a:solidFill>
                  <a:srgbClr val="88A5BD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-1769968" y="0"/>
            <a:ext cx="1658228" cy="2124364"/>
          </a:xfrm>
          <a:prstGeom prst="rect">
            <a:avLst/>
          </a:prstGeom>
          <a:solidFill>
            <a:srgbClr val="FFFCDB"/>
          </a:solidFill>
          <a:ln w="12700" cap="flat" cmpd="sng">
            <a:solidFill>
              <a:srgbClr val="D8EBF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180000" rIns="180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1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LAYOUTGUIDE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Den här bilden används endast som förstasida i din presentation.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--------------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50" i="1">
                <a:solidFill>
                  <a:srgbClr val="091A2F"/>
                </a:solidFill>
                <a:latin typeface="Arial"/>
                <a:ea typeface="Arial"/>
                <a:cs typeface="Arial"/>
                <a:sym typeface="Arial"/>
              </a:rPr>
              <a:t>Inforutan syns inte i presentationsläge.</a:t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2615462" y="3040831"/>
            <a:ext cx="720000" cy="50400"/>
          </a:xfrm>
          <a:prstGeom prst="rect">
            <a:avLst/>
          </a:prstGeom>
          <a:solidFill>
            <a:srgbClr val="FF82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ilder och möjlig bildtext">
  <p:cSld name="3 bilder och möjlig bild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>
            <a:spLocks noGrp="1"/>
          </p:cNvSpPr>
          <p:nvPr>
            <p:ph type="pic" idx="2"/>
          </p:nvPr>
        </p:nvSpPr>
        <p:spPr>
          <a:xfrm>
            <a:off x="0" y="-4341"/>
            <a:ext cx="4065280" cy="3238029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2"/>
          <p:cNvSpPr>
            <a:spLocks noGrp="1"/>
          </p:cNvSpPr>
          <p:nvPr>
            <p:ph type="pic" idx="3"/>
          </p:nvPr>
        </p:nvSpPr>
        <p:spPr>
          <a:xfrm>
            <a:off x="4065421" y="3233225"/>
            <a:ext cx="4095891" cy="3288637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304800" y="3721100"/>
            <a:ext cx="3429000" cy="22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4"/>
          </p:nvPr>
        </p:nvSpPr>
        <p:spPr>
          <a:xfrm>
            <a:off x="8457406" y="3727450"/>
            <a:ext cx="3429000" cy="22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5"/>
          </p:nvPr>
        </p:nvSpPr>
        <p:spPr>
          <a:xfrm>
            <a:off x="4392314" y="489838"/>
            <a:ext cx="3429000" cy="2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893241" y="-17926"/>
            <a:ext cx="1742712" cy="6002802"/>
          </a:xfrm>
          <a:prstGeom prst="rect">
            <a:avLst/>
          </a:prstGeom>
          <a:solidFill>
            <a:srgbClr val="FFFCDB"/>
          </a:solidFill>
          <a:ln w="12700" cap="flat" cmpd="sng">
            <a:solidFill>
              <a:srgbClr val="D8EBF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180000" rIns="144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1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LAYOUTGUIDE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I redigeringsläget kan det se ut som att bilderna inte är placerade rätt. Det ser bara ut så när du lägger till innehåll, så justera dem inte. I presentationsläget kommer bilderna visas korrekt.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1200"/>
              <a:buFont typeface="Arial"/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På den här bilden kan du välja att lägga till bildtext eller lämna bildtextrutorna tomma.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Se till att inkludera tre (3) bilder. Om du bara har 1 eller 2 bilder så är det bäst att använda en annan bildlayout. Välj en som är mer lämplig.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D8EBFA"/>
                </a:solidFill>
                <a:latin typeface="Arial"/>
                <a:ea typeface="Arial"/>
                <a:cs typeface="Arial"/>
                <a:sym typeface="Arial"/>
              </a:rPr>
              <a:t>--------------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776"/>
              </a:buClr>
              <a:buSzPts val="1050"/>
              <a:buFont typeface="Arial"/>
              <a:buNone/>
            </a:pPr>
            <a:r>
              <a:rPr lang="sv-SE" sz="1050" i="1">
                <a:solidFill>
                  <a:srgbClr val="767776"/>
                </a:solidFill>
                <a:latin typeface="Arial"/>
                <a:ea typeface="Arial"/>
                <a:cs typeface="Arial"/>
                <a:sym typeface="Arial"/>
              </a:rPr>
              <a:t>Inforutan syns inte i presentationsläge.</a:t>
            </a:r>
            <a:endParaRPr/>
          </a:p>
        </p:txBody>
      </p:sp>
      <p:sp>
        <p:nvSpPr>
          <p:cNvPr id="191" name="Google Shape;191;p22"/>
          <p:cNvSpPr>
            <a:spLocks noGrp="1"/>
          </p:cNvSpPr>
          <p:nvPr>
            <p:ph type="pic" idx="6"/>
          </p:nvPr>
        </p:nvSpPr>
        <p:spPr>
          <a:xfrm>
            <a:off x="8156730" y="-4804"/>
            <a:ext cx="4035270" cy="3238029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2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ilder">
  <p:cSld name="3 bil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99" name="Google Shape;199;p23"/>
          <p:cNvSpPr>
            <a:spLocks noGrp="1"/>
          </p:cNvSpPr>
          <p:nvPr>
            <p:ph type="pic" idx="2"/>
          </p:nvPr>
        </p:nvSpPr>
        <p:spPr>
          <a:xfrm>
            <a:off x="4056918" y="-3175"/>
            <a:ext cx="4078800" cy="6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3"/>
          <p:cNvSpPr>
            <a:spLocks noGrp="1"/>
          </p:cNvSpPr>
          <p:nvPr>
            <p:ph type="pic" idx="3"/>
          </p:nvPr>
        </p:nvSpPr>
        <p:spPr>
          <a:xfrm>
            <a:off x="-9525" y="-3175"/>
            <a:ext cx="4078800" cy="6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"/>
          <p:cNvSpPr>
            <a:spLocks noGrp="1"/>
          </p:cNvSpPr>
          <p:nvPr>
            <p:ph type="pic" idx="4"/>
          </p:nvPr>
        </p:nvSpPr>
        <p:spPr>
          <a:xfrm>
            <a:off x="8126193" y="-3175"/>
            <a:ext cx="4078800" cy="653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ed fyra punkter">
  <p:cSld name="Text med fyra punkt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0" y="0"/>
            <a:ext cx="3382596" cy="6522773"/>
          </a:xfrm>
          <a:prstGeom prst="rect">
            <a:avLst/>
          </a:prstGeom>
          <a:solidFill>
            <a:srgbClr val="E7ED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280803" y="1196975"/>
            <a:ext cx="2820203" cy="390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4549236" y="1091391"/>
            <a:ext cx="2991600" cy="2068921"/>
          </a:xfrm>
          <a:prstGeom prst="rect">
            <a:avLst/>
          </a:prstGeom>
          <a:solidFill>
            <a:srgbClr val="88A5B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817598" y="1091392"/>
            <a:ext cx="2991600" cy="2068920"/>
          </a:xfrm>
          <a:prstGeom prst="rect">
            <a:avLst/>
          </a:prstGeom>
          <a:solidFill>
            <a:srgbClr val="587D9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4549235" y="3449177"/>
            <a:ext cx="2991600" cy="2068921"/>
          </a:xfrm>
          <a:prstGeom prst="rect">
            <a:avLst/>
          </a:prstGeom>
          <a:solidFill>
            <a:srgbClr val="587D9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7800881" y="3449178"/>
            <a:ext cx="2991600" cy="2068920"/>
          </a:xfrm>
          <a:prstGeom prst="rect">
            <a:avLst/>
          </a:prstGeom>
          <a:solidFill>
            <a:srgbClr val="88A5B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4653888" y="1240628"/>
            <a:ext cx="2756846" cy="174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2"/>
          </p:nvPr>
        </p:nvSpPr>
        <p:spPr>
          <a:xfrm>
            <a:off x="7934975" y="1230810"/>
            <a:ext cx="2756846" cy="175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3"/>
          </p:nvPr>
        </p:nvSpPr>
        <p:spPr>
          <a:xfrm>
            <a:off x="4653888" y="3595210"/>
            <a:ext cx="2756846" cy="174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body" idx="4"/>
          </p:nvPr>
        </p:nvSpPr>
        <p:spPr>
          <a:xfrm>
            <a:off x="7934975" y="3610612"/>
            <a:ext cx="2756846" cy="172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4330186" y="953925"/>
            <a:ext cx="491387" cy="49138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7605792" y="961474"/>
            <a:ext cx="491387" cy="49138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4324541" y="3306347"/>
            <a:ext cx="491387" cy="49138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7617091" y="3313896"/>
            <a:ext cx="491387" cy="49138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ed sex punkter">
  <p:cSld name="Text med sex punkt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0" y="0"/>
            <a:ext cx="3382596" cy="6522773"/>
          </a:xfrm>
          <a:prstGeom prst="rect">
            <a:avLst/>
          </a:prstGeom>
          <a:solidFill>
            <a:srgbClr val="E7ED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80803" y="1196975"/>
            <a:ext cx="2820203" cy="390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4549236" y="606471"/>
            <a:ext cx="2991600" cy="1666964"/>
          </a:xfrm>
          <a:prstGeom prst="rect">
            <a:avLst/>
          </a:prstGeom>
          <a:solidFill>
            <a:srgbClr val="88A5B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549235" y="2520900"/>
            <a:ext cx="2991600" cy="1666964"/>
          </a:xfrm>
          <a:prstGeom prst="rect">
            <a:avLst/>
          </a:prstGeom>
          <a:solidFill>
            <a:srgbClr val="587D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549235" y="4435328"/>
            <a:ext cx="2991600" cy="1666964"/>
          </a:xfrm>
          <a:prstGeom prst="rect">
            <a:avLst/>
          </a:prstGeom>
          <a:solidFill>
            <a:srgbClr val="88A5B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7817598" y="606471"/>
            <a:ext cx="2991600" cy="1666964"/>
          </a:xfrm>
          <a:prstGeom prst="rect">
            <a:avLst/>
          </a:prstGeom>
          <a:solidFill>
            <a:srgbClr val="587D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7800881" y="2520900"/>
            <a:ext cx="2991600" cy="1666964"/>
          </a:xfrm>
          <a:prstGeom prst="rect">
            <a:avLst/>
          </a:prstGeom>
          <a:solidFill>
            <a:srgbClr val="88A5B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7817598" y="4466130"/>
            <a:ext cx="2991600" cy="1666964"/>
          </a:xfrm>
          <a:prstGeom prst="rect">
            <a:avLst/>
          </a:prstGeom>
          <a:solidFill>
            <a:srgbClr val="587D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4653888" y="755708"/>
            <a:ext cx="2756846" cy="13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2"/>
          </p:nvPr>
        </p:nvSpPr>
        <p:spPr>
          <a:xfrm>
            <a:off x="7934975" y="745889"/>
            <a:ext cx="2756846" cy="13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3"/>
          </p:nvPr>
        </p:nvSpPr>
        <p:spPr>
          <a:xfrm>
            <a:off x="4653888" y="2666933"/>
            <a:ext cx="2756846" cy="13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4"/>
          </p:nvPr>
        </p:nvSpPr>
        <p:spPr>
          <a:xfrm>
            <a:off x="4666612" y="4581361"/>
            <a:ext cx="2756846" cy="13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5"/>
          </p:nvPr>
        </p:nvSpPr>
        <p:spPr>
          <a:xfrm>
            <a:off x="7934975" y="2682334"/>
            <a:ext cx="2756846" cy="13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6"/>
          </p:nvPr>
        </p:nvSpPr>
        <p:spPr>
          <a:xfrm>
            <a:off x="7934975" y="4612163"/>
            <a:ext cx="2756846" cy="13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4386830" y="493280"/>
            <a:ext cx="360000" cy="36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7654344" y="500829"/>
            <a:ext cx="360000" cy="36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4381185" y="2402345"/>
            <a:ext cx="360000" cy="36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7665643" y="2409894"/>
            <a:ext cx="360000" cy="36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4392486" y="4345299"/>
            <a:ext cx="360000" cy="36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7643056" y="4386736"/>
            <a:ext cx="360000" cy="36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sv-SE" sz="180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ntakt">
  <p:cSld name="Kontak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body" idx="1"/>
          </p:nvPr>
        </p:nvSpPr>
        <p:spPr>
          <a:xfrm>
            <a:off x="1915020" y="2639969"/>
            <a:ext cx="8330400" cy="156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2000"/>
              <a:buNone/>
              <a:defRPr sz="2000">
                <a:solidFill>
                  <a:srgbClr val="888D9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800"/>
              <a:buNone/>
              <a:defRPr sz="1800">
                <a:solidFill>
                  <a:srgbClr val="888D9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600"/>
              <a:buNone/>
              <a:defRPr sz="1600">
                <a:solidFill>
                  <a:srgbClr val="888D9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600"/>
              <a:buNone/>
              <a:defRPr sz="1600">
                <a:solidFill>
                  <a:srgbClr val="888D9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600"/>
              <a:buNone/>
              <a:defRPr sz="1600">
                <a:solidFill>
                  <a:srgbClr val="888D9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600"/>
              <a:buNone/>
              <a:defRPr sz="1600">
                <a:solidFill>
                  <a:srgbClr val="888D9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600"/>
              <a:buNone/>
              <a:defRPr sz="1600">
                <a:solidFill>
                  <a:srgbClr val="888D9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9B"/>
              </a:buClr>
              <a:buSzPts val="1600"/>
              <a:buNone/>
              <a:defRPr sz="1600">
                <a:solidFill>
                  <a:srgbClr val="888D9B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1903136" y="1687021"/>
            <a:ext cx="24940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6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rPr>
              <a:t>Kontakt</a:t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1932291" y="2431235"/>
            <a:ext cx="720000" cy="45719"/>
          </a:xfrm>
          <a:prstGeom prst="rect">
            <a:avLst/>
          </a:prstGeom>
          <a:solidFill>
            <a:srgbClr val="FF82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vå delar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>
            <a:off x="557963" y="260350"/>
            <a:ext cx="9138488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557619" y="1275589"/>
            <a:ext cx="5468937" cy="49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6172199" y="1275589"/>
            <a:ext cx="5468937" cy="4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326655" y="369182"/>
            <a:ext cx="46800" cy="669600"/>
          </a:xfrm>
          <a:prstGeom prst="rect">
            <a:avLst/>
          </a:prstGeom>
          <a:solidFill>
            <a:srgbClr val="FF82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utbild">
  <p:cSld name="Slutbil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1229" y="2396412"/>
            <a:ext cx="3179773" cy="171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ubrik och 4 punkter">
  <p:cSld name="Rubrik och 4 punkt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557963" y="260350"/>
            <a:ext cx="9138488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998445" y="1534917"/>
            <a:ext cx="1332000" cy="1332000"/>
          </a:xfrm>
          <a:prstGeom prst="diamond">
            <a:avLst/>
          </a:prstGeom>
          <a:solidFill>
            <a:srgbClr val="88A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3966019" y="1512762"/>
            <a:ext cx="1335034" cy="1332000"/>
          </a:xfrm>
          <a:prstGeom prst="diamond">
            <a:avLst/>
          </a:prstGeom>
          <a:solidFill>
            <a:srgbClr val="88A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1"/>
          </p:nvPr>
        </p:nvSpPr>
        <p:spPr>
          <a:xfrm>
            <a:off x="407145" y="3202961"/>
            <a:ext cx="2514600" cy="301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2"/>
          </p:nvPr>
        </p:nvSpPr>
        <p:spPr>
          <a:xfrm>
            <a:off x="3362382" y="3220328"/>
            <a:ext cx="2514600" cy="299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6936627" y="1526759"/>
            <a:ext cx="1335034" cy="1332000"/>
          </a:xfrm>
          <a:prstGeom prst="diamond">
            <a:avLst/>
          </a:prstGeom>
          <a:solidFill>
            <a:srgbClr val="88A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3"/>
          </p:nvPr>
        </p:nvSpPr>
        <p:spPr>
          <a:xfrm>
            <a:off x="6317619" y="3220327"/>
            <a:ext cx="2514600" cy="299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9869783" y="1524552"/>
            <a:ext cx="1335034" cy="1332000"/>
          </a:xfrm>
          <a:prstGeom prst="diamond">
            <a:avLst/>
          </a:prstGeom>
          <a:solidFill>
            <a:srgbClr val="88A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4"/>
          </p:nvPr>
        </p:nvSpPr>
        <p:spPr>
          <a:xfrm>
            <a:off x="9272856" y="3218120"/>
            <a:ext cx="2514600" cy="30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5"/>
          </p:nvPr>
        </p:nvSpPr>
        <p:spPr>
          <a:xfrm>
            <a:off x="1323131" y="1843892"/>
            <a:ext cx="717046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6"/>
          </p:nvPr>
        </p:nvSpPr>
        <p:spPr>
          <a:xfrm>
            <a:off x="4293739" y="1828718"/>
            <a:ext cx="717046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7"/>
          </p:nvPr>
        </p:nvSpPr>
        <p:spPr>
          <a:xfrm>
            <a:off x="7279191" y="1849141"/>
            <a:ext cx="717046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8"/>
          </p:nvPr>
        </p:nvSpPr>
        <p:spPr>
          <a:xfrm>
            <a:off x="10207591" y="1840508"/>
            <a:ext cx="717046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326655" y="369182"/>
            <a:ext cx="46800" cy="669600"/>
          </a:xfrm>
          <a:prstGeom prst="rect">
            <a:avLst/>
          </a:prstGeom>
          <a:solidFill>
            <a:srgbClr val="FF82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-2053652" y="0"/>
            <a:ext cx="1919610" cy="6220523"/>
          </a:xfrm>
          <a:prstGeom prst="rect">
            <a:avLst/>
          </a:prstGeom>
          <a:solidFill>
            <a:srgbClr val="FFFCDB"/>
          </a:solidFill>
          <a:ln w="12700" cap="flat" cmpd="sng">
            <a:solidFill>
              <a:srgbClr val="D8EBF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180000" rIns="180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1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LAYOUTGUIDE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Förslag på layout  som ett alternativ till punktlistor.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Du kan lägga till siffror eller ikoner för att bättre beskriva ditt innehåll.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Färgen ska vara </a:t>
            </a:r>
            <a:r>
              <a:rPr lang="sv-SE" sz="1200" b="1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HEX-färgen: FFFFFF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Klicka på platshållaren ## för att lägga till en siffra. Siffrorna är redan formaterade till att vara 40 punkters teckensnitt och fetstil.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Gör så här för att lägga till en ikon: Ta bort ## platshållaren. Gå till </a:t>
            </a:r>
            <a:r>
              <a:rPr lang="sv-SE" sz="1200" b="1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Infoga &gt; Ikoner.</a:t>
            </a:r>
            <a:r>
              <a:rPr lang="sv-SE" sz="1200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 Storleken för ikoner är 2x2 cm. Du kan ändra storlek på fliken </a:t>
            </a:r>
            <a:r>
              <a:rPr lang="sv-SE" sz="1200" b="1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Bildformat.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i="1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rgbClr val="D8EBFA"/>
                </a:solidFill>
                <a:latin typeface="Arial"/>
                <a:ea typeface="Arial"/>
                <a:cs typeface="Arial"/>
                <a:sym typeface="Arial"/>
              </a:rPr>
              <a:t>--------------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776"/>
              </a:buClr>
              <a:buSzPts val="1050"/>
              <a:buFont typeface="Arial"/>
              <a:buNone/>
            </a:pPr>
            <a:r>
              <a:rPr lang="sv-SE" sz="1050" i="1">
                <a:solidFill>
                  <a:srgbClr val="767776"/>
                </a:solidFill>
                <a:latin typeface="Arial"/>
                <a:ea typeface="Arial"/>
                <a:cs typeface="Arial"/>
                <a:sym typeface="Arial"/>
              </a:rPr>
              <a:t>Inforutan syns inte i presentationsläge.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ed text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5880447" y="369182"/>
            <a:ext cx="46800" cy="669600"/>
          </a:xfrm>
          <a:prstGeom prst="rect">
            <a:avLst/>
          </a:prstGeom>
          <a:solidFill>
            <a:srgbClr val="FF82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6101480" y="260350"/>
            <a:ext cx="5545137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>
            <a:spLocks noGrp="1"/>
          </p:cNvSpPr>
          <p:nvPr>
            <p:ph type="pic" idx="2"/>
          </p:nvPr>
        </p:nvSpPr>
        <p:spPr>
          <a:xfrm>
            <a:off x="-1" y="0"/>
            <a:ext cx="5540723" cy="6527988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6101480" y="1275632"/>
            <a:ext cx="5545137" cy="49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med två bilder">
  <p:cSld name="Text med två bil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557619" y="260350"/>
            <a:ext cx="5545137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>
            <a:spLocks noGrp="1"/>
          </p:cNvSpPr>
          <p:nvPr>
            <p:ph type="pic" idx="2"/>
          </p:nvPr>
        </p:nvSpPr>
        <p:spPr>
          <a:xfrm>
            <a:off x="6453962" y="0"/>
            <a:ext cx="5738037" cy="316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557619" y="1275632"/>
            <a:ext cx="5545137" cy="49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8" name="Google Shape;158;p18"/>
          <p:cNvSpPr>
            <a:spLocks noGrp="1"/>
          </p:cNvSpPr>
          <p:nvPr>
            <p:ph type="pic" idx="3"/>
          </p:nvPr>
        </p:nvSpPr>
        <p:spPr>
          <a:xfrm>
            <a:off x="6453961" y="3357131"/>
            <a:ext cx="5738037" cy="316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8"/>
          <p:cNvSpPr/>
          <p:nvPr/>
        </p:nvSpPr>
        <p:spPr>
          <a:xfrm>
            <a:off x="326655" y="369182"/>
            <a:ext cx="46800" cy="669600"/>
          </a:xfrm>
          <a:prstGeom prst="rect">
            <a:avLst/>
          </a:prstGeom>
          <a:solidFill>
            <a:srgbClr val="FF82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vå bilder med text">
  <p:cSld name="Två bilder med 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>
            <a:spLocks noGrp="1"/>
          </p:cNvSpPr>
          <p:nvPr>
            <p:ph type="pic" idx="2"/>
          </p:nvPr>
        </p:nvSpPr>
        <p:spPr>
          <a:xfrm>
            <a:off x="0" y="0"/>
            <a:ext cx="5543897" cy="31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9"/>
          <p:cNvSpPr>
            <a:spLocks noGrp="1"/>
          </p:cNvSpPr>
          <p:nvPr>
            <p:ph type="pic" idx="3"/>
          </p:nvPr>
        </p:nvSpPr>
        <p:spPr>
          <a:xfrm>
            <a:off x="1" y="3350274"/>
            <a:ext cx="5543896" cy="31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19"/>
          <p:cNvSpPr/>
          <p:nvPr/>
        </p:nvSpPr>
        <p:spPr>
          <a:xfrm>
            <a:off x="5880447" y="369182"/>
            <a:ext cx="46800" cy="669600"/>
          </a:xfrm>
          <a:prstGeom prst="rect">
            <a:avLst/>
          </a:prstGeom>
          <a:solidFill>
            <a:srgbClr val="FF82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6101480" y="260350"/>
            <a:ext cx="5545137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6101480" y="1275632"/>
            <a:ext cx="5545137" cy="49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skärmsvideo">
  <p:cSld name="Helskärmsvideo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>
            <a:spLocks noGrp="1"/>
          </p:cNvSpPr>
          <p:nvPr>
            <p:ph type="media" idx="2"/>
          </p:nvPr>
        </p:nvSpPr>
        <p:spPr>
          <a:xfrm>
            <a:off x="0" y="-1"/>
            <a:ext cx="12192000" cy="650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text med bild">
  <p:cSld name="Bildtext med bild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8801100" y="0"/>
            <a:ext cx="3382596" cy="6522773"/>
          </a:xfrm>
          <a:prstGeom prst="rect">
            <a:avLst/>
          </a:prstGeom>
          <a:solidFill>
            <a:srgbClr val="E7ED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1217339" y="914399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21"/>
          <p:cNvSpPr>
            <a:spLocks noGrp="1"/>
          </p:cNvSpPr>
          <p:nvPr>
            <p:ph type="pic" idx="2"/>
          </p:nvPr>
        </p:nvSpPr>
        <p:spPr>
          <a:xfrm>
            <a:off x="6833028" y="914399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/>
          <p:nvPr/>
        </p:nvSpPr>
        <p:spPr>
          <a:xfrm>
            <a:off x="-2168" y="6522640"/>
            <a:ext cx="12194168" cy="3514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lang="sv-SE"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sv-SE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LULEÅ TEKNISKA UNIVERSITET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title"/>
          </p:nvPr>
        </p:nvSpPr>
        <p:spPr>
          <a:xfrm>
            <a:off x="557963" y="260350"/>
            <a:ext cx="9138488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557962" y="1275711"/>
            <a:ext cx="11080002" cy="495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3454400" y="6512331"/>
            <a:ext cx="7847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11641138" y="6508749"/>
            <a:ext cx="5508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dt" idx="10"/>
          </p:nvPr>
        </p:nvSpPr>
        <p:spPr>
          <a:xfrm>
            <a:off x="10502473" y="6886131"/>
            <a:ext cx="1138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A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A4A3A4"/>
          </p15:clr>
        </p15:guide>
        <p15:guide id="4" pos="7333">
          <p15:clr>
            <a:srgbClr val="A4A3A4"/>
          </p15:clr>
        </p15:guide>
        <p15:guide id="5" orient="horz" pos="754">
          <p15:clr>
            <a:srgbClr val="A4A3A4"/>
          </p15:clr>
        </p15:guide>
        <p15:guide id="6" orient="horz" pos="16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artificial-intelligence/articles/10.3389/frai.2023.1334613/full" TargetMode="External"/><Relationship Id="rId2" Type="http://schemas.openxmlformats.org/officeDocument/2006/relationships/hyperlink" Target="https://blogs.nvidia.com/blog/what-are-graph-neural-network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42679866_Network_Representat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ctrTitle"/>
          </p:nvPr>
        </p:nvSpPr>
        <p:spPr>
          <a:xfrm>
            <a:off x="2172840" y="1579746"/>
            <a:ext cx="7691831" cy="115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sv-SE" sz="3400" dirty="0"/>
              <a:t>Human-like AI: </a:t>
            </a:r>
            <a:br>
              <a:rPr lang="sv-SE" sz="3400" dirty="0"/>
            </a:br>
            <a:r>
              <a:rPr lang="sv-SE" sz="3400" dirty="0" err="1"/>
              <a:t>Binding</a:t>
            </a:r>
            <a:r>
              <a:rPr lang="sv-SE" sz="3400" dirty="0"/>
              <a:t> Problems and Graph </a:t>
            </a:r>
            <a:r>
              <a:rPr lang="sv-SE" sz="3400" dirty="0" err="1"/>
              <a:t>Networks</a:t>
            </a:r>
            <a:endParaRPr sz="3400" dirty="0"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1"/>
          </p:nvPr>
        </p:nvSpPr>
        <p:spPr>
          <a:xfrm>
            <a:off x="2600745" y="3169362"/>
            <a:ext cx="6836022" cy="148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A5BD"/>
              </a:buClr>
              <a:buSzPts val="2400"/>
              <a:buNone/>
            </a:pPr>
            <a:r>
              <a:rPr lang="sv-SE" sz="2000" dirty="0">
                <a:solidFill>
                  <a:schemeClr val="tx1"/>
                </a:solidFill>
              </a:rPr>
              <a:t>Group BJL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A5BD"/>
              </a:buClr>
              <a:buSzPts val="2400"/>
              <a:buNone/>
            </a:pPr>
            <a:r>
              <a:rPr lang="sv-SE" sz="2000" dirty="0" err="1">
                <a:solidFill>
                  <a:schemeClr val="tx1"/>
                </a:solidFill>
              </a:rPr>
              <a:t>Boying</a:t>
            </a:r>
            <a:r>
              <a:rPr lang="sv-SE" sz="2000" dirty="0">
                <a:solidFill>
                  <a:schemeClr val="tx1"/>
                </a:solidFill>
              </a:rPr>
              <a:t> Li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A5BD"/>
              </a:buClr>
              <a:buSzPts val="2400"/>
              <a:buNone/>
            </a:pPr>
            <a:r>
              <a:rPr lang="sv-SE" sz="2000" dirty="0" err="1">
                <a:solidFill>
                  <a:schemeClr val="tx1"/>
                </a:solidFill>
              </a:rPr>
              <a:t>Jie</a:t>
            </a:r>
            <a:r>
              <a:rPr lang="sv-SE" sz="2000" dirty="0">
                <a:solidFill>
                  <a:schemeClr val="tx1"/>
                </a:solidFill>
              </a:rPr>
              <a:t> </a:t>
            </a:r>
            <a:r>
              <a:rPr lang="sv-SE" sz="2000" dirty="0" err="1">
                <a:solidFill>
                  <a:schemeClr val="tx1"/>
                </a:solidFill>
              </a:rPr>
              <a:t>Zhong</a:t>
            </a:r>
            <a:endParaRPr lang="sv-SE"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A5BD"/>
              </a:buClr>
              <a:buSzPts val="2400"/>
              <a:buNone/>
            </a:pPr>
            <a:r>
              <a:rPr lang="sv-SE" sz="2000" dirty="0" err="1">
                <a:solidFill>
                  <a:schemeClr val="tx1"/>
                </a:solidFill>
              </a:rPr>
              <a:t>Lianhe</a:t>
            </a:r>
            <a:r>
              <a:rPr lang="sv-SE" sz="2000" dirty="0">
                <a:solidFill>
                  <a:schemeClr val="tx1"/>
                </a:solidFill>
              </a:rPr>
              <a:t> </a:t>
            </a:r>
            <a:r>
              <a:rPr lang="sv-SE" sz="2000" dirty="0" err="1">
                <a:solidFill>
                  <a:schemeClr val="tx1"/>
                </a:solidFill>
              </a:rPr>
              <a:t>Chu</a:t>
            </a:r>
            <a:r>
              <a:rPr lang="sv-SE" sz="2000" dirty="0">
                <a:solidFill>
                  <a:schemeClr val="tx1"/>
                </a:solidFill>
              </a:rPr>
              <a:t>                                                             20241216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F019-10E6-3C13-089B-6CE7AA39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A36DD-1412-C332-64E3-E19E9A356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10</a:t>
            </a:fld>
            <a:endParaRPr lang="sv-SE"/>
          </a:p>
        </p:txBody>
      </p:sp>
      <p:pic>
        <p:nvPicPr>
          <p:cNvPr id="7" name="Picture 6" descr="A collage of different diagrams&#10;&#10;Description automatically generated">
            <a:extLst>
              <a:ext uri="{FF2B5EF4-FFF2-40B4-BE49-F238E27FC236}">
                <a16:creationId xmlns:a16="http://schemas.microsoft.com/office/drawing/2014/main" id="{E0209AB7-5ACE-75C9-A396-CFEE0E70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6" y="1196975"/>
            <a:ext cx="4203700" cy="361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1A37D2-8713-4790-EB20-6A6C8185B355}"/>
              </a:ext>
            </a:extLst>
          </p:cNvPr>
          <p:cNvSpPr txBox="1"/>
          <p:nvPr/>
        </p:nvSpPr>
        <p:spPr>
          <a:xfrm>
            <a:off x="5127207" y="1296648"/>
            <a:ext cx="6922039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Font typeface="Wingdings" pitchFamily="2" charset="2"/>
              <a:buChar char="Ø"/>
              <a:defRPr sz="1600">
                <a:solidFill>
                  <a:schemeClr val="tx1"/>
                </a:solidFill>
              </a:defRPr>
            </a:lvl1pPr>
          </a:lstStyle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Physics: Predicting gesture language, body motion.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Medical sciences:  chemical interactions, designing new drugs.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Vision: autonomous driving, robotics.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Social Networks: interactions between users, predicting community trends, and identifying influencers.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Knowledge Graphs: searching engines, building recommendation systems.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Infrastructure: transportation systems, and communication networks.</a:t>
            </a:r>
          </a:p>
        </p:txBody>
      </p:sp>
    </p:spTree>
    <p:extLst>
      <p:ext uri="{BB962C8B-B14F-4D97-AF65-F5344CB8AC3E}">
        <p14:creationId xmlns:p14="http://schemas.microsoft.com/office/powerpoint/2010/main" val="395467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CD4C-2EA1-A98A-A068-9CB6D31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CD31D-A90F-B9B9-043E-30615DF8B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11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1CA83-376B-25BD-69D3-DB64DE5011BE}"/>
              </a:ext>
            </a:extLst>
          </p:cNvPr>
          <p:cNvSpPr txBox="1"/>
          <p:nvPr/>
        </p:nvSpPr>
        <p:spPr>
          <a:xfrm>
            <a:off x="663978" y="1347446"/>
            <a:ext cx="10088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Limitations of Binding Problems hinder neural network generalization and symbolic reasoning.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Graph Networks enable flexible frameworks for representing and relational reasoning over structured data.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Graph Networks have diverse applications across various fields.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Dynamic binding and Graph Networks will definitely enhance AI’s power in generalization and adaption in complicated situations.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Future direction: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Hybrid models combining various solutions such as applying both binding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solutions and graph networks.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More application exploration in real-world problems.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66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FBF2-2EE7-0074-36C4-EFE9934C3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12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55FAF-35C4-425A-EDA1-C136635443C0}"/>
              </a:ext>
            </a:extLst>
          </p:cNvPr>
          <p:cNvSpPr txBox="1"/>
          <p:nvPr/>
        </p:nvSpPr>
        <p:spPr>
          <a:xfrm>
            <a:off x="4166884" y="2821077"/>
            <a:ext cx="5324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562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6E2A-D521-1205-FBD8-069CA644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69959-3C90-DBA2-2932-9022AE563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619" y="1275589"/>
            <a:ext cx="10427373" cy="496169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https://blogs.nvidia.com/blog/what-are-graph-neural-networks/</a:t>
            </a:r>
            <a:endParaRPr lang="en-US" dirty="0"/>
          </a:p>
          <a:p>
            <a:r>
              <a:rPr lang="en-US" dirty="0">
                <a:hlinkClick r:id="rId3"/>
              </a:rPr>
              <a:t>https://www.frontiersin.org/journals/artificial-intelligence/articles/10.3389/frai.2023.1334613/full</a:t>
            </a:r>
            <a:endParaRPr lang="en-US" dirty="0"/>
          </a:p>
          <a:p>
            <a:r>
              <a:rPr lang="en-US" dirty="0">
                <a:hlinkClick r:id="rId4"/>
              </a:rPr>
              <a:t>https://www.researchgate.net/publication/342679866_Network_Representation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154B4-F694-0BFE-29CA-31AEF86AE6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31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05CC-B6BF-BBDB-F8E0-F40E96B0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Attendees list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EE589-11EE-E5BD-95CF-6DE8AC91BF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14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741D9F-CA15-9679-BCAC-326EFB3A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1"/>
          <a:stretch/>
        </p:blipFill>
        <p:spPr>
          <a:xfrm>
            <a:off x="557963" y="1309709"/>
            <a:ext cx="3453598" cy="51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0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71CD-68C2-6664-359C-D957CA51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822A7-5AA6-1BE6-EF95-E197B8F95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2</a:t>
            </a:fld>
            <a:endParaRPr lang="sv-SE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6663684E-5C63-5D87-0134-F6B9DD74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8" y="1000193"/>
            <a:ext cx="5008432" cy="4835726"/>
          </a:xfrm>
          <a:prstGeom prst="rect">
            <a:avLst/>
          </a:prstGeom>
        </p:spPr>
      </p:pic>
      <p:pic>
        <p:nvPicPr>
          <p:cNvPr id="11" name="Picture 10" descr="A document with text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A1584255-32BE-D470-8D48-863652E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27" y="632203"/>
            <a:ext cx="4870525" cy="5348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661ADC-8A14-AE23-1231-652E95EE1174}"/>
              </a:ext>
            </a:extLst>
          </p:cNvPr>
          <p:cNvSpPr txBox="1"/>
          <p:nvPr/>
        </p:nvSpPr>
        <p:spPr>
          <a:xfrm>
            <a:off x="732378" y="5857807"/>
            <a:ext cx="536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Aim to understand two key challenges:</a:t>
            </a:r>
          </a:p>
          <a:p>
            <a:r>
              <a:rPr lang="en-US" sz="2000" dirty="0"/>
              <a:t>1. The binding problem in neural networks.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E9B4D-42C1-B3B1-E178-CF2BBBAB48B3}"/>
              </a:ext>
            </a:extLst>
          </p:cNvPr>
          <p:cNvSpPr txBox="1"/>
          <p:nvPr/>
        </p:nvSpPr>
        <p:spPr>
          <a:xfrm>
            <a:off x="5884127" y="6108639"/>
            <a:ext cx="62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The role of Graph Networks in relational reasoning.</a:t>
            </a:r>
          </a:p>
        </p:txBody>
      </p:sp>
    </p:spTree>
    <p:extLst>
      <p:ext uri="{BB962C8B-B14F-4D97-AF65-F5344CB8AC3E}">
        <p14:creationId xmlns:p14="http://schemas.microsoft.com/office/powerpoint/2010/main" val="263509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2D47-DC50-2822-564E-18D99BC0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Binding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2A512-AE6E-09D0-FF14-356DFD51E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3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39793-442B-1D3B-89CC-6522418680A7}"/>
              </a:ext>
            </a:extLst>
          </p:cNvPr>
          <p:cNvSpPr txBox="1"/>
          <p:nvPr/>
        </p:nvSpPr>
        <p:spPr>
          <a:xfrm>
            <a:off x="342480" y="1196975"/>
            <a:ext cx="1150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Definition: the challenge of how to dynamically and flexibly combine different pieces of information to form coherent and meaningful representation.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Importance: key points for human-like generalization and symbolic reasoning.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 vs. Human Intelligence">
            <a:extLst>
              <a:ext uri="{FF2B5EF4-FFF2-40B4-BE49-F238E27FC236}">
                <a16:creationId xmlns:a16="http://schemas.microsoft.com/office/drawing/2014/main" id="{B680DACE-16CA-56A5-7421-DE81B248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2" y="2593043"/>
            <a:ext cx="4241800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37FF6-AEB5-DAB5-C9A2-DD9DA2D24121}"/>
              </a:ext>
            </a:extLst>
          </p:cNvPr>
          <p:cNvSpPr txBox="1"/>
          <p:nvPr/>
        </p:nvSpPr>
        <p:spPr>
          <a:xfrm>
            <a:off x="317080" y="2571473"/>
            <a:ext cx="4064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How human perceive the world?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Visual Binding: brain combines visualized features into an integration.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Cross-modal Binding: brain combines scenes and other forms of information such as sound to unify experience.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CE757-62FD-0C4B-06F0-255930469E89}"/>
              </a:ext>
            </a:extLst>
          </p:cNvPr>
          <p:cNvSpPr txBox="1"/>
          <p:nvPr/>
        </p:nvSpPr>
        <p:spPr>
          <a:xfrm>
            <a:off x="8442324" y="2556968"/>
            <a:ext cx="37496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ANNs face challenges: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Separate information.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Relate features to objects.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Use information dynamically.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Why are there difficulties?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Rely on fixed architectures and weights, unable to adapt dynamically in new situations.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Result in errors when features overlap.</a:t>
            </a:r>
          </a:p>
        </p:txBody>
      </p:sp>
    </p:spTree>
    <p:extLst>
      <p:ext uri="{BB962C8B-B14F-4D97-AF65-F5344CB8AC3E}">
        <p14:creationId xmlns:p14="http://schemas.microsoft.com/office/powerpoint/2010/main" val="263521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D06A-63FB-F991-FF00-3E390CC5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issues in Binding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E2627-06EA-FC6B-C52E-7751DE258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4</a:t>
            </a:fld>
            <a:endParaRPr lang="sv-SE"/>
          </a:p>
        </p:txBody>
      </p:sp>
      <p:pic>
        <p:nvPicPr>
          <p:cNvPr id="7" name="Picture 6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FCBD9D4F-FFE0-9DC5-A1BD-5724FE97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60" y="955907"/>
            <a:ext cx="6235700" cy="231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22167-A785-1337-DB57-DCD7B60FEBCB}"/>
              </a:ext>
            </a:extLst>
          </p:cNvPr>
          <p:cNvSpPr txBox="1"/>
          <p:nvPr/>
        </p:nvSpPr>
        <p:spPr>
          <a:xfrm>
            <a:off x="158496" y="3590693"/>
            <a:ext cx="11875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effectLst/>
                <a:latin typeface="+mn-lt"/>
              </a:rPr>
              <a:t>Representation Problem:  concerned with binding together information at a representational level that belongs to separate symbol-like entities. </a:t>
            </a:r>
          </a:p>
          <a:p>
            <a:pPr lvl="1" algn="just"/>
            <a:r>
              <a:rPr lang="en-US" sz="1800" dirty="0">
                <a:solidFill>
                  <a:srgbClr val="FF0000"/>
                </a:solidFill>
                <a:latin typeface="+mn-lt"/>
              </a:rPr>
              <a:t>    ---- encode non-visual entities such as spoken words, imagined or remembered entities, and abstract entities</a:t>
            </a:r>
          </a:p>
          <a:p>
            <a:pPr lvl="1" algn="just"/>
            <a:r>
              <a:rPr lang="en-US" sz="1800" dirty="0">
                <a:solidFill>
                  <a:srgbClr val="FF0000"/>
                </a:solidFill>
                <a:latin typeface="+mn-lt"/>
              </a:rPr>
              <a:t>    such as categories, concepts, behaviors, and goals.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Segregation Problem:  about the process of structuring raw sensory information into meaningful entities.  </a:t>
            </a:r>
          </a:p>
          <a:p>
            <a:pPr algn="just"/>
            <a:r>
              <a:rPr lang="en-US" sz="1800" dirty="0">
                <a:solidFill>
                  <a:srgbClr val="FF0000"/>
                </a:solidFill>
                <a:latin typeface="+mn-lt"/>
              </a:rPr>
              <a:t>    ---- enable NNs to acquire an appropriate, context-dependent, notion of objects in a mostly unsupervised fashion.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Composition Problem: about using object representations to dynamically construct compositional models for inference, prediction, and behavior. </a:t>
            </a:r>
          </a:p>
          <a:p>
            <a:pPr algn="just"/>
            <a:r>
              <a:rPr lang="en-US" sz="1800" dirty="0">
                <a:solidFill>
                  <a:srgbClr val="FF0000"/>
                </a:solidFill>
                <a:latin typeface="+mn-lt"/>
              </a:rPr>
              <a:t>    ---- a neural network thus requires a mechanism that provides the flexibility to quickly restructure its information </a:t>
            </a:r>
          </a:p>
          <a:p>
            <a:pPr algn="just"/>
            <a:r>
              <a:rPr lang="en-US" sz="1800" dirty="0">
                <a:solidFill>
                  <a:srgbClr val="FF0000"/>
                </a:solidFill>
                <a:latin typeface="+mn-lt"/>
              </a:rPr>
              <a:t>    flow and ultimately enable it to generalize systematically. </a:t>
            </a:r>
          </a:p>
        </p:txBody>
      </p:sp>
    </p:spTree>
    <p:extLst>
      <p:ext uri="{BB962C8B-B14F-4D97-AF65-F5344CB8AC3E}">
        <p14:creationId xmlns:p14="http://schemas.microsoft.com/office/powerpoint/2010/main" val="429221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4D53-C44B-1D81-430A-1E64723A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for Binding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FC14-B236-28D7-3ACC-CC2B04B21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5</a:t>
            </a:fld>
            <a:endParaRPr lang="sv-S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19A80B-BAF4-96F6-9451-B35723785D3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{9AD2E6EC-73C7-4FAA-A499-6F9A972586D2}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119889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278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0541C1C-6E35-FBEC-2828-715A19FCE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08635"/>
              </p:ext>
            </p:extLst>
          </p:nvPr>
        </p:nvGraphicFramePr>
        <p:xfrm>
          <a:off x="370764" y="1196975"/>
          <a:ext cx="11545805" cy="5201920"/>
        </p:xfrm>
        <a:graphic>
          <a:graphicData uri="http://schemas.openxmlformats.org/drawingml/2006/table">
            <a:tbl>
              <a:tblPr firstRow="1" bandRow="1">
                <a:tableStyleId>{B0E280F9-2CBE-4A50-B7A6-BF9274ECF708}</a:tableStyleId>
              </a:tblPr>
              <a:tblGrid>
                <a:gridCol w="7332495">
                  <a:extLst>
                    <a:ext uri="{9D8B030D-6E8A-4147-A177-3AD203B41FA5}">
                      <a16:colId xmlns:a16="http://schemas.microsoft.com/office/drawing/2014/main" val="3983483582"/>
                    </a:ext>
                  </a:extLst>
                </a:gridCol>
                <a:gridCol w="4213310">
                  <a:extLst>
                    <a:ext uri="{9D8B030D-6E8A-4147-A177-3AD203B41FA5}">
                      <a16:colId xmlns:a16="http://schemas.microsoft.com/office/drawing/2014/main" val="38953873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Goals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Solutions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4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Represent entities and features clearly and preventing from overlapping.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Modular representations.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36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Allocate specific “slots” for objects to </a:t>
                      </a:r>
                      <a:r>
                        <a:rPr lang="en-US" sz="1600" b="0"/>
                        <a:t>segregate properties </a:t>
                      </a:r>
                      <a:r>
                        <a:rPr lang="en-US" sz="1600" b="0" dirty="0"/>
                        <a:t>dynamically.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Implement slot-based attention or similar architectures.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70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Dynamically focus on relevant parts of inputs to separate features and relationships.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Use attention mechanisms (self-attention, multi-head attention).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Leverage temporal dynamics to associate and segregate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Utilize Recurrent Neural Networks (RNNs), Long Short-Term Memory (LSTM), or Gated Recurrent Units (GRUs) to bind information sequentially.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89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Maintain relationships between parts and integration in hierarchical structures.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Use capsule networks to encapsulate features into higher-level structures.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40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Encode features using temporal or spatial dimensions to segregate entities.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Implement temporal coding.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923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Represent entities as nodes and relationships as edges in a graph.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Leverage graph neural networks (GNNs).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14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Mimic brain mechanisms for binding features dynamically.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Introduce oscillatory neural networks.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73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Build architectures designed for relational reasoning.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Use models like Relational Networks or Message-Passing Neural Networks.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58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80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3B35-B65A-2F76-1DFD-70E1CE71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Relational Reasoning?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18BB8-C3B6-FEB8-AD75-6CBB74C89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6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3333E-ADAD-CCD9-5290-296DAA1C1DCC}"/>
              </a:ext>
            </a:extLst>
          </p:cNvPr>
          <p:cNvSpPr txBox="1"/>
          <p:nvPr/>
        </p:nvSpPr>
        <p:spPr>
          <a:xfrm>
            <a:off x="557963" y="1196975"/>
            <a:ext cx="112915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Reasons: Limitations of binding emphasize necessities for structured, relational reasoning.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Key definitions:</a:t>
            </a:r>
          </a:p>
          <a:p>
            <a:pPr marL="3429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Relational reasoning: involves manipulating structured representations of entities and relations,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using rules for how they can be composed.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800" dirty="0">
              <a:effectLst/>
              <a:highlight>
                <a:srgbClr val="EFEFEF"/>
              </a:highlight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800" dirty="0">
              <a:highlight>
                <a:srgbClr val="EFEFEF"/>
              </a:highlight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800" dirty="0">
              <a:effectLst/>
              <a:highlight>
                <a:srgbClr val="EFEFEF"/>
              </a:highlight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800" dirty="0">
              <a:highlight>
                <a:srgbClr val="EFEFEF"/>
              </a:highlight>
            </a:endParaRPr>
          </a:p>
          <a:p>
            <a:endParaRPr lang="en-US" sz="2800" dirty="0">
              <a:effectLst/>
              <a:highlight>
                <a:srgbClr val="EFEFEF"/>
              </a:highlight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An inductive bias:  allows a learning algorithm to prioritize one solution (or interpretation) over another, independent of the observed data.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8AF926-786F-6864-9662-2E6BCDA66A58}"/>
              </a:ext>
            </a:extLst>
          </p:cNvPr>
          <p:cNvSpPr/>
          <p:nvPr/>
        </p:nvSpPr>
        <p:spPr>
          <a:xfrm>
            <a:off x="1255776" y="2619968"/>
            <a:ext cx="9424416" cy="18409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>
                <a:effectLst/>
                <a:highlight>
                  <a:srgbClr val="EFEFEF"/>
                </a:highlight>
              </a:rPr>
              <a:t>Structure: the product of composing a set of known building blocks.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>
                <a:effectLst/>
                <a:highlight>
                  <a:srgbClr val="EFEFEF"/>
                </a:highlight>
              </a:rPr>
              <a:t>An entity is an element with attributes, such as a physical object with a size and mass.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>
                <a:effectLst/>
                <a:highlight>
                  <a:srgbClr val="EFEFEF"/>
                </a:highlight>
              </a:rPr>
              <a:t>A relation is a property between entities. </a:t>
            </a:r>
            <a:endParaRPr lang="en-US" sz="1800" dirty="0">
              <a:highlight>
                <a:srgbClr val="EFEFEF"/>
              </a:highligh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>
                <a:effectLst/>
                <a:highlight>
                  <a:srgbClr val="EFEFEF"/>
                </a:highlight>
              </a:rPr>
              <a:t>A rule is a function (like a non-binary logical predicate) that maps entities and relations to other entities and relations, such as a scale comparison like is entity X large?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1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BAB8-BEB9-6FC2-96FE-F662DFD8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 Networks?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71847-DED0-CE05-C691-C1C891F8A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7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BE518-E254-BC37-F7A5-1A652A73DE99}"/>
              </a:ext>
            </a:extLst>
          </p:cNvPr>
          <p:cNvSpPr txBox="1"/>
          <p:nvPr/>
        </p:nvSpPr>
        <p:spPr>
          <a:xfrm>
            <a:off x="557963" y="1196975"/>
            <a:ext cx="10780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Graph Networks: a class of functions for relational reasoning over graph-structured representations </a:t>
            </a:r>
          </a:p>
        </p:txBody>
      </p:sp>
      <p:pic>
        <p:nvPicPr>
          <p:cNvPr id="1026" name="Picture 2" descr="Example uses of graph neural networks">
            <a:extLst>
              <a:ext uri="{FF2B5EF4-FFF2-40B4-BE49-F238E27FC236}">
                <a16:creationId xmlns:a16="http://schemas.microsoft.com/office/drawing/2014/main" id="{8684D0D8-304F-374A-3B38-B72FD83A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3" y="1773302"/>
            <a:ext cx="7369629" cy="44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5AF734-B366-1816-7A6C-D5BFA50D68CB}"/>
              </a:ext>
            </a:extLst>
          </p:cNvPr>
          <p:cNvSpPr/>
          <p:nvPr/>
        </p:nvSpPr>
        <p:spPr>
          <a:xfrm>
            <a:off x="8213070" y="3234240"/>
            <a:ext cx="3703499" cy="9942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Components:</a:t>
            </a:r>
          </a:p>
          <a:p>
            <a:r>
              <a:rPr lang="en-US" dirty="0"/>
              <a:t>Nodes: Entities (Objects).</a:t>
            </a:r>
          </a:p>
          <a:p>
            <a:r>
              <a:rPr lang="en-US" dirty="0"/>
              <a:t>Edges: Relationships between entities.</a:t>
            </a:r>
          </a:p>
          <a:p>
            <a:r>
              <a:rPr lang="en-US" dirty="0"/>
              <a:t>Global Attributes: system-wide properties</a:t>
            </a:r>
          </a:p>
        </p:txBody>
      </p:sp>
    </p:spTree>
    <p:extLst>
      <p:ext uri="{BB962C8B-B14F-4D97-AF65-F5344CB8AC3E}">
        <p14:creationId xmlns:p14="http://schemas.microsoft.com/office/powerpoint/2010/main" val="306163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BEE21E26-CFB0-CBE4-EF44-D25548A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72" y="4861792"/>
            <a:ext cx="7154917" cy="1647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42728-619B-97B7-34C6-1DFD0567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05FB1-3A22-E8B3-FAA2-9E6FA53A5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8</a:t>
            </a:fld>
            <a:endParaRPr lang="sv-SE"/>
          </a:p>
        </p:txBody>
      </p:sp>
      <p:pic>
        <p:nvPicPr>
          <p:cNvPr id="7" name="Picture 6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D181D993-C5F6-4E26-1988-FDD70311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573" y="940174"/>
            <a:ext cx="6404393" cy="2153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E1372-E538-F421-D208-01CEF463280F}"/>
              </a:ext>
            </a:extLst>
          </p:cNvPr>
          <p:cNvSpPr txBox="1"/>
          <p:nvPr/>
        </p:nvSpPr>
        <p:spPr>
          <a:xfrm>
            <a:off x="8188216" y="1139355"/>
            <a:ext cx="3016470" cy="1755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v</a:t>
            </a:r>
            <a:r>
              <a:rPr lang="en-US" sz="1800" baseline="-25000" dirty="0"/>
              <a:t>i</a:t>
            </a:r>
            <a:r>
              <a:rPr lang="en-US" sz="1800" dirty="0"/>
              <a:t> : a node. </a:t>
            </a:r>
          </a:p>
          <a:p>
            <a:r>
              <a:rPr lang="en-US" sz="1800" dirty="0"/>
              <a:t>e</a:t>
            </a:r>
            <a:r>
              <a:rPr lang="en-US" sz="1800" baseline="-25000" dirty="0"/>
              <a:t>k </a:t>
            </a:r>
            <a:r>
              <a:rPr lang="en-US" sz="1800" dirty="0"/>
              <a:t>: an edge.</a:t>
            </a:r>
          </a:p>
          <a:p>
            <a:r>
              <a:rPr lang="en-US" sz="1800" dirty="0"/>
              <a:t>U: the global attributes.</a:t>
            </a:r>
          </a:p>
          <a:p>
            <a:r>
              <a:rPr lang="en-US" sz="1800" dirty="0" err="1"/>
              <a:t>s</a:t>
            </a:r>
            <a:r>
              <a:rPr lang="en-US" sz="1800" baseline="-25000" dirty="0" err="1"/>
              <a:t>k</a:t>
            </a:r>
            <a:r>
              <a:rPr lang="en-US" sz="1800" dirty="0"/>
              <a:t> and 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 : indicate the indices of the sender and receiver nodes, for edge 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D2249-6699-3C3C-16FC-C5F15E71796D}"/>
              </a:ext>
            </a:extLst>
          </p:cNvPr>
          <p:cNvSpPr txBox="1"/>
          <p:nvPr/>
        </p:nvSpPr>
        <p:spPr>
          <a:xfrm>
            <a:off x="2531682" y="3164184"/>
            <a:ext cx="7938245" cy="13773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Directed : one-way edges, from a “sender” node to a “receiver” node.</a:t>
            </a:r>
            <a:br>
              <a:rPr lang="en-US" sz="1600" dirty="0"/>
            </a:br>
            <a:r>
              <a:rPr lang="en-US" sz="1600" dirty="0"/>
              <a:t>Attribute : properties that can be encoded as a vector, set, or even another graph. </a:t>
            </a:r>
          </a:p>
          <a:p>
            <a:r>
              <a:rPr lang="en-US" sz="1600" dirty="0"/>
              <a:t>Attributed : edges and vertices have attributes associated with them.</a:t>
            </a:r>
            <a:br>
              <a:rPr lang="en-US" sz="1600" dirty="0"/>
            </a:br>
            <a:r>
              <a:rPr lang="en-US" sz="1600" dirty="0"/>
              <a:t>Global attribute : a graph-level attribute.</a:t>
            </a:r>
            <a:br>
              <a:rPr lang="en-US" sz="1600" dirty="0"/>
            </a:br>
            <a:r>
              <a:rPr lang="en-US" sz="1600" dirty="0"/>
              <a:t>Multi-graph : there can be more than one edge between vertices, including self-edges. </a:t>
            </a:r>
          </a:p>
        </p:txBody>
      </p:sp>
    </p:spTree>
    <p:extLst>
      <p:ext uri="{BB962C8B-B14F-4D97-AF65-F5344CB8AC3E}">
        <p14:creationId xmlns:p14="http://schemas.microsoft.com/office/powerpoint/2010/main" val="160297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4CAB-691E-F030-C2DA-BA851B63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Graph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1C3FF-04EE-2131-B9FF-891EB6803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mtClean="0"/>
              <a:t>9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852D-E12F-7A38-C95F-0C50A4BD54B9}"/>
              </a:ext>
            </a:extLst>
          </p:cNvPr>
          <p:cNvSpPr txBox="1"/>
          <p:nvPr/>
        </p:nvSpPr>
        <p:spPr>
          <a:xfrm>
            <a:off x="479113" y="1039320"/>
            <a:ext cx="6289549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Dynamic Flexibility: 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Adapt to various relationships between entities.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Function in dynamic environments.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Hierarchical Reasoning: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Reasoning on both local and global level relationships.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Enable compositional thinking.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810B25-DFDA-78B2-FA83-8D377B5F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78" y="2965217"/>
            <a:ext cx="7146619" cy="354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4DA8F-064D-C4EE-9FC4-CE7A8F175496}"/>
              </a:ext>
            </a:extLst>
          </p:cNvPr>
          <p:cNvSpPr txBox="1"/>
          <p:nvPr/>
        </p:nvSpPr>
        <p:spPr>
          <a:xfrm>
            <a:off x="6847512" y="1029690"/>
            <a:ext cx="5076497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Improved Interpretability: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Relationships between data clear.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Scalability: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Able to handle large-scale data.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Suitable for specifical domains analysis.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Combinatorial Generalization: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Can build new inferences and predictions.</a:t>
            </a:r>
          </a:p>
        </p:txBody>
      </p:sp>
    </p:spTree>
    <p:extLst>
      <p:ext uri="{BB962C8B-B14F-4D97-AF65-F5344CB8AC3E}">
        <p14:creationId xmlns:p14="http://schemas.microsoft.com/office/powerpoint/2010/main" val="3107719346"/>
      </p:ext>
    </p:extLst>
  </p:cSld>
  <p:clrMapOvr>
    <a:masterClrMapping/>
  </p:clrMapOvr>
</p:sld>
</file>

<file path=ppt/theme/theme1.xml><?xml version="1.0" encoding="utf-8"?>
<a:theme xmlns:a="http://schemas.openxmlformats.org/drawingml/2006/main" name="LTU-Theme">
  <a:themeElements>
    <a:clrScheme name="LTU Template Colours - Blue Background">
      <a:dk1>
        <a:srgbClr val="13345E"/>
      </a:dk1>
      <a:lt1>
        <a:srgbClr val="FFFFFF"/>
      </a:lt1>
      <a:dk2>
        <a:srgbClr val="032040"/>
      </a:dk2>
      <a:lt2>
        <a:srgbClr val="E2EEF7"/>
      </a:lt2>
      <a:accent1>
        <a:srgbClr val="0C5089"/>
      </a:accent1>
      <a:accent2>
        <a:srgbClr val="106DBA"/>
      </a:accent2>
      <a:accent3>
        <a:srgbClr val="1587E7"/>
      </a:accent3>
      <a:accent4>
        <a:srgbClr val="34B3FF"/>
      </a:accent4>
      <a:accent5>
        <a:srgbClr val="9ECFF5"/>
      </a:accent5>
      <a:accent6>
        <a:srgbClr val="81A6BF"/>
      </a:accent6>
      <a:hlink>
        <a:srgbClr val="65B3FE"/>
      </a:hlink>
      <a:folHlink>
        <a:srgbClr val="8EAB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1054</Words>
  <Application>Microsoft Office PowerPoint</Application>
  <PresentationFormat>Widescreen</PresentationFormat>
  <Paragraphs>136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Courier New</vt:lpstr>
      <vt:lpstr>Arial</vt:lpstr>
      <vt:lpstr>Calibri</vt:lpstr>
      <vt:lpstr>Helvetica Neue Light</vt:lpstr>
      <vt:lpstr>Wingdings</vt:lpstr>
      <vt:lpstr>Noto Sans Symbols</vt:lpstr>
      <vt:lpstr>LTU-Theme</vt:lpstr>
      <vt:lpstr>Human-like AI:  Binding Problems and Graph Networks</vt:lpstr>
      <vt:lpstr>Introduction</vt:lpstr>
      <vt:lpstr>What is a Binding Problem?</vt:lpstr>
      <vt:lpstr>Three key issues in Binding Problems</vt:lpstr>
      <vt:lpstr>Possible Solutions for Binding</vt:lpstr>
      <vt:lpstr>Why Relational Reasoning? </vt:lpstr>
      <vt:lpstr>What are Graph Networks?</vt:lpstr>
      <vt:lpstr>Structure of Graphs</vt:lpstr>
      <vt:lpstr>Advantages of Graph Networks</vt:lpstr>
      <vt:lpstr>Applications of Graph Networks</vt:lpstr>
      <vt:lpstr>Summary</vt:lpstr>
      <vt:lpstr>PowerPoint Presentation</vt:lpstr>
      <vt:lpstr>References</vt:lpstr>
      <vt:lpstr>Attendees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Välkommen till en ny presentation</dc:title>
  <cp:lastModifiedBy>Bella Lee</cp:lastModifiedBy>
  <cp:revision>38</cp:revision>
  <dcterms:modified xsi:type="dcterms:W3CDTF">2024-12-16T13:15:47Z</dcterms:modified>
</cp:coreProperties>
</file>